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9292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87025800008f0a41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6_1#285ddf919?htil=3&amp;vop=1&amp;pid=acb834e3e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56233" y="1594297"/>
            <a:ext cx="2562423" cy="224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6_2#285ddf919?htil=3&amp;vop=1&amp;pid=acb834e3e&amp;color=0,0,0&amp;bt=1&amp;bbb=1&amp;hb=1&amp;hs=1"/>
              <p:cNvSpPr/>
              <p:nvPr/>
            </p:nvSpPr>
            <p:spPr>
              <a:xfrm>
                <a:off x="832104" y="1512000"/>
                <a:ext cx="7452360" cy="1084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如图所示为一栋楼房的截面图，各楼层高度已在图中标出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，一只质量为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的小猫从一楼的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处沿楼梯爬上三楼，已知小猫爬到楼梯口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处时的重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力势能为零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，重力加速度大小取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则下面说法正确的是(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16_2#285ddf919?htil=3&amp;vop=1&amp;pid=acb834e3e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7452360" cy="1084580"/>
              </a:xfrm>
              <a:prstGeom prst="rect">
                <a:avLst/>
              </a:prstGeom>
              <a:blipFill>
                <a:blip r:embed="rId4"/>
                <a:stretch>
                  <a:fillRect l="-1964" t="-1124" r="-2291" b="-134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17_1#285ddf919.bracket?vop=1&amp;pid=acb834e3e&amp;color=0,0,0&amp;vpa=6"/>
          <p:cNvSpPr/>
          <p:nvPr/>
        </p:nvSpPr>
        <p:spPr>
          <a:xfrm>
            <a:off x="7763922" y="2258823"/>
            <a:ext cx="331788" cy="3252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8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6_3#285ddf919.choices?htil=3&amp;vop=1&amp;pid=acb834e3e&amp;color=0,0,0&amp;bbb=1&amp;hs=1"/>
              <p:cNvSpPr/>
              <p:nvPr/>
            </p:nvSpPr>
            <p:spPr>
              <a:xfrm>
                <a:off x="832104" y="2601469"/>
                <a:ext cx="7452360" cy="14706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小猫在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处的重力势能为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小猫在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处的重力势能是在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处的2倍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小猫从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过程中重力做的功为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小猫从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重力势能增加了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6_3#285ddf919.choices?htil=3&amp;vop=1&amp;pid=acb834e3e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01469"/>
                <a:ext cx="7452360" cy="1470660"/>
              </a:xfrm>
              <a:prstGeom prst="rect">
                <a:avLst/>
              </a:prstGeom>
              <a:blipFill>
                <a:blip r:embed="rId5"/>
                <a:stretch>
                  <a:fillRect l="-1964" t="-830" b="-99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8_1#285ddf919?vop=1&amp;pid=acb834e3e&amp;color=0,0,0&amp;bbb=1&amp;hb=1&amp;hs=1"/>
              <p:cNvSpPr/>
              <p:nvPr/>
            </p:nvSpPr>
            <p:spPr>
              <a:xfrm>
                <a:off x="832104" y="4062160"/>
                <a:ext cx="10533888" cy="1894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【解析】小猫爬到楼梯口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处时的重力势能为零，则小猫在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处的重力势能为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=−1×10×1.5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，故A错误；小猫在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处的重力势能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=1×10×4.5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，故B错误；小猫从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过程中重力做的功为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𝐵𝐷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=−1×10×3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，故C错误；小猫从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重力势能增加了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=1×10×1.5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18_1#285ddf919?vop=1&amp;pid=acb834e3e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062160"/>
                <a:ext cx="10533888" cy="1894015"/>
              </a:xfrm>
              <a:prstGeom prst="rect">
                <a:avLst/>
              </a:prstGeom>
              <a:blipFill>
                <a:blip r:embed="rId6"/>
                <a:stretch>
                  <a:fillRect l="-1389" t="-643" b="-61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9_1#ae557578e?vop=1&amp;pid=acb834e3e&amp;color=0,0,0&amp;bt=1&amp;bbb=1&amp;hb=1"/>
              <p:cNvSpPr/>
              <p:nvPr/>
            </p:nvSpPr>
            <p:spPr>
              <a:xfrm>
                <a:off x="832104" y="1512000"/>
                <a:ext cx="10533888" cy="614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的物体置于水平面上，在运动方向上受到水平拉力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的作用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，沿水平方向做匀变速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直线运动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后撤去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，其运动的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图像如图所示，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则下列说法中正确的是(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9_1#ae557578e?vop=1&amp;pid=acb834e3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614680"/>
              </a:xfrm>
              <a:prstGeom prst="rect">
                <a:avLst/>
              </a:prstGeom>
              <a:blipFill>
                <a:blip r:embed="rId3"/>
                <a:stretch>
                  <a:fillRect l="-1389" t="-10891" r="-810" b="-237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0_1#ae557578e.bracket?vop=1&amp;pid=acb834e3e&amp;color=0,0,0&amp;vpa=7&amp;bbb=1"/>
          <p:cNvSpPr/>
          <p:nvPr/>
        </p:nvSpPr>
        <p:spPr>
          <a:xfrm>
            <a:off x="10244169" y="1823912"/>
            <a:ext cx="496888" cy="2871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4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</a:t>
            </a:r>
            <a:endParaRPr lang="en-US" altLang="zh-CN" dirty="0"/>
          </a:p>
        </p:txBody>
      </p:sp>
      <p:pic>
        <p:nvPicPr>
          <p:cNvPr id="4" name="QC_4_BD.19_2#ae557578e?htil=4&amp;vop=1&amp;pid=acb834e3e&amp;color=0,0,0&amp;tib=255,255,255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09583" y="2258760"/>
            <a:ext cx="1517904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9_3#ae557578e.choices?htil=4&amp;vop=1&amp;pid=acb834e3e&amp;color=0,0,0&amp;bbb=1&amp;hs=1"/>
              <p:cNvSpPr/>
              <p:nvPr/>
            </p:nvSpPr>
            <p:spPr>
              <a:xfrm>
                <a:off x="832104" y="2131760"/>
                <a:ext cx="8933688" cy="6197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600"/>
                  </a:lnSpc>
                  <a:tabLst>
                    <a:tab pos="45747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拉力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对物体做功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拉力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对物体做功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780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500"/>
                  </a:lnSpc>
                  <a:tabLst>
                    <a:tab pos="45747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摩擦力对物体做功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−350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合力对物体做功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9_3#ae557578e.choices?htil=4&amp;vop=1&amp;pid=acb834e3e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31760"/>
                <a:ext cx="8933688" cy="619760"/>
              </a:xfrm>
              <a:prstGeom prst="rect">
                <a:avLst/>
              </a:prstGeom>
              <a:blipFill>
                <a:blip r:embed="rId5"/>
                <a:stretch>
                  <a:fillRect l="-1638" t="-7921" b="-237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21_1#ae557578e?vop=1&amp;pid=acb834e3e&amp;color=0,0,0&amp;bbb=1&amp;hb=1&amp;hs=1"/>
              <p:cNvSpPr/>
              <p:nvPr/>
            </p:nvSpPr>
            <p:spPr>
              <a:xfrm>
                <a:off x="832104" y="3749613"/>
                <a:ext cx="10533888" cy="19822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图像的斜率表示加速度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，可知物体加速和减速阶段的加速度大小分别为</a:t>
                </a: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，根据牛顿第二定律可得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联立解得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图像与横轴围成图形的面积表示位移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，可知物体加速和减速阶段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的位移大小分别为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5+10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×10×4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，则拉力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对物体做功为</a:t>
                </a: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=20×15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，摩擦力对物体做功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=−10×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15+20</m:t>
                        </m:r>
                      </m:e>
                    </m: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=−350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，合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力对物体做功为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合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−350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=−50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，故A、C正确，B、D错误.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21_1#ae557578e?vop=1&amp;pid=acb834e3e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749613"/>
                <a:ext cx="10533888" cy="1982280"/>
              </a:xfrm>
              <a:prstGeom prst="rect">
                <a:avLst/>
              </a:prstGeom>
              <a:blipFill>
                <a:blip r:embed="rId6"/>
                <a:stretch>
                  <a:fillRect l="-1389" t="-2462" r="-2662" b="-61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22_1#bf025bc70?htil=5&amp;vop=1&amp;pid=acb834e3e&amp;color=0,0,0&amp;tib=255,255,255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27323" y="1594295"/>
            <a:ext cx="1691640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22_2#bf025bc70?htil=5&amp;vop=1&amp;pid=acb834e3e&amp;color=0,0,0&amp;bt=1&amp;bbb=1&amp;hb=1&amp;hs=1"/>
              <p:cNvSpPr/>
              <p:nvPr/>
            </p:nvSpPr>
            <p:spPr>
              <a:xfrm>
                <a:off x="832104" y="1512000"/>
                <a:ext cx="8759952" cy="1122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）如图所示，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点为固定斜面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的一个三等分点，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𝐷𝐶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点先后分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别以初速度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水平抛出同一个小球，结果小球分别落在斜面上的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.空气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阻力不计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.设小球在空中运动的时间分别为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，落到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点瞬间的速度方向与水平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22_2#bf025bc70?htil=5&amp;vop=1&amp;pid=acb834e3e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759952" cy="1122680"/>
              </a:xfrm>
              <a:prstGeom prst="rect">
                <a:avLst/>
              </a:prstGeom>
              <a:blipFill>
                <a:blip r:embed="rId4"/>
                <a:stretch>
                  <a:fillRect l="-1670" t="-2174" r="-1740" b="-12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23_1#bf025bc70.bracket?vop=1&amp;pid=acb834e3e&amp;color=0,0,0&amp;vpa=8&amp;bbb=1"/>
          <p:cNvSpPr/>
          <p:nvPr/>
        </p:nvSpPr>
        <p:spPr>
          <a:xfrm>
            <a:off x="1036748" y="3023045"/>
            <a:ext cx="496888" cy="3442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22_3#bf025bc70.choices?vop=1&amp;pid=acb834e3e&amp;color=0,0,0&amp;bbb=1"/>
              <p:cNvSpPr/>
              <p:nvPr/>
            </p:nvSpPr>
            <p:spPr>
              <a:xfrm>
                <a:off x="832104" y="3368231"/>
                <a:ext cx="10533888" cy="46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2709672" algn="l"/>
                    <a:tab pos="5292344" algn="l"/>
                    <a:tab pos="79639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22_3#bf025bc70.choices?vop=1&amp;pid=acb834e3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68231"/>
                <a:ext cx="10533888" cy="469900"/>
              </a:xfrm>
              <a:prstGeom prst="rect">
                <a:avLst/>
              </a:prstGeom>
              <a:blipFill>
                <a:blip r:embed="rId5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24_1#bf025bc70?vop=1&amp;pid=acb834e3e&amp;color=0,0,0&amp;bbb=1&amp;hb=1"/>
              <p:cNvSpPr/>
              <p:nvPr/>
            </p:nvSpPr>
            <p:spPr>
              <a:xfrm>
                <a:off x="832104" y="3843020"/>
                <a:ext cx="10533888" cy="2006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【解析】设斜面的倾角为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，设小球的位移大小为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𝑔𝑙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𝛼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∝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𝑙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𝐴𝐷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𝑙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𝐴𝐶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∝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，故A正确，C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落到斜面上的瞬间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，重力的瞬时功率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落到斜面上时，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速度偏向角的正切值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𝑔𝑡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24_1#bf025bc70?vop=1&amp;pid=acb834e3e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43020"/>
                <a:ext cx="10533888" cy="2006600"/>
              </a:xfrm>
              <a:prstGeom prst="rect">
                <a:avLst/>
              </a:prstGeom>
              <a:blipFill>
                <a:blip r:embed="rId6"/>
                <a:stretch>
                  <a:fillRect l="-1389" r="-2199" b="-21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BD.22_2#bf025bc70?htil=5&amp;vop=1&amp;pid=acb834e3e&amp;color=0,0,0&amp;bt=1&amp;bbb=1&amp;hb=1&amp;hs=1">
                <a:extLst>
                  <a:ext uri="{FF2B5EF4-FFF2-40B4-BE49-F238E27FC236}">
                    <a16:creationId xmlns:a16="http://schemas.microsoft.com/office/drawing/2014/main" id="{719ECE1B-6EDD-191A-43EE-4EE5421F585A}"/>
                  </a:ext>
                </a:extLst>
              </p:cNvPr>
              <p:cNvSpPr/>
              <p:nvPr/>
            </p:nvSpPr>
            <p:spPr>
              <a:xfrm>
                <a:off x="827992" y="2631631"/>
                <a:ext cx="10536017" cy="735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面间的夹角分别为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，落到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点瞬间重力的瞬时功率分别为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，则下列关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系式正确的是 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BD.22_2#bf025bc70?htil=5&amp;vop=1&amp;pid=acb834e3e&amp;color=0,0,0&amp;bt=1&amp;bbb=1&amp;hb=1&amp;hs=1">
                <a:extLst>
                  <a:ext uri="{FF2B5EF4-FFF2-40B4-BE49-F238E27FC236}">
                    <a16:creationId xmlns:a16="http://schemas.microsoft.com/office/drawing/2014/main" id="{719ECE1B-6EDD-191A-43EE-4EE5421F585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2631631"/>
                <a:ext cx="10536017" cy="735330"/>
              </a:xfrm>
              <a:prstGeom prst="rect">
                <a:avLst/>
              </a:prstGeom>
              <a:blipFill>
                <a:blip r:embed="rId7"/>
                <a:stretch>
                  <a:fillRect l="-1389" t="-833" b="-191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5_1#3ea777b62?vop=1&amp;pid=acb834e3e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的某新能源汽车在水平路面上沿直线以恒定加速度启动，其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图像如图所示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段为直线.已知汽车动力系统的额定功率为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时刻的速度大小分别为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，整个过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程中汽车受到的阻力恒定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25_1#3ea777b62?vop=1&amp;pid=acb834e3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6_1#3ea777b62.bracket?vop=1&amp;pid=acb834e3e&amp;color=0,0,0&amp;vpa=9&amp;bbb=1"/>
          <p:cNvSpPr/>
          <p:nvPr/>
        </p:nvSpPr>
        <p:spPr>
          <a:xfrm>
            <a:off x="5841460" y="23368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AD</a:t>
            </a:r>
            <a:endParaRPr lang="en-US" altLang="zh-CN" dirty="0"/>
          </a:p>
        </p:txBody>
      </p:sp>
      <p:pic>
        <p:nvPicPr>
          <p:cNvPr id="4" name="QC_4_BD.25_2#3ea777b62?htil=6&amp;vop=1&amp;pid=acb834e3e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68741" y="2834832"/>
            <a:ext cx="2267712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25_3#3ea777b62.choices?htil=6&amp;vop=1&amp;pid=acb834e3e&amp;color=0,0,0&amp;bbb=1"/>
              <p:cNvSpPr/>
              <p:nvPr/>
            </p:nvSpPr>
            <p:spPr>
              <a:xfrm>
                <a:off x="832104" y="2707832"/>
                <a:ext cx="8183880" cy="1905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汽车所受的阻力大小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汽车匀加速运动过程阻力做的功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汽车速度大小为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时的功率为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汽车速度大小为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时的加速度大小为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25_3#3ea777b62.choices?htil=6&amp;vop=1&amp;pid=acb834e3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8183880" cy="1905000"/>
              </a:xfrm>
              <a:prstGeom prst="rect">
                <a:avLst/>
              </a:prstGeom>
              <a:blipFill>
                <a:blip r:embed="rId5"/>
                <a:stretch>
                  <a:fillRect l="-1788" b="-2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7_1#3ea777b62?vop=1&amp;pid=acb834e3e&amp;color=0,0,0&amp;bt=1&amp;bbb=1&amp;hb=1"/>
              <p:cNvSpPr/>
              <p:nvPr/>
            </p:nvSpPr>
            <p:spPr>
              <a:xfrm>
                <a:off x="832104" y="1508760"/>
                <a:ext cx="10533888" cy="2451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【解析】由题图可知，汽车最大速度为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，当汽车达到最大速度后有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0∼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时间内汽车做匀加速运动，由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图像可得位移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，阻力做负功，所以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B错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0∼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时间内牵引力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不变，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，当汽车速度大小为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时，功率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汽车速度大小为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时，牵引力大小为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，根据牛顿第二定律有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27_1#3ea777b62?vop=1&amp;pid=acb834e3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451100"/>
              </a:xfrm>
              <a:prstGeom prst="rect">
                <a:avLst/>
              </a:prstGeom>
              <a:blipFill>
                <a:blip r:embed="rId3"/>
                <a:stretch>
                  <a:fillRect l="-1389" r="-1910" b="-19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28_1#be107c122?htil=7&amp;vop=1&amp;pid=acb834e3e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39154" y="1594296"/>
            <a:ext cx="2313432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28_2#be107c122?htil=7&amp;vop=1&amp;pid=acb834e3e&amp;color=0,0,0&amp;bt=1&amp;bbb=1&amp;hb=1&amp;hs=1"/>
              <p:cNvSpPr/>
              <p:nvPr/>
            </p:nvSpPr>
            <p:spPr>
              <a:xfrm>
                <a:off x="832104" y="1512000"/>
                <a:ext cx="8138160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如图所示，小明用与水平方向夹角为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的轻绳拉木箱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，绳的拉力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，木箱由静止开始沿水平地面向右移动了一段距离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，木箱的质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，木箱受到地面的阻力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f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BD.28_2#be107c122?htil=7&amp;vop=1&amp;pid=acb834e3e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138160" cy="1192530"/>
              </a:xfrm>
              <a:prstGeom prst="rect">
                <a:avLst/>
              </a:prstGeom>
              <a:blipFill>
                <a:blip r:embed="rId4"/>
                <a:stretch>
                  <a:fillRect l="-1798" r="-1798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5_BD.29_1#db71adf41?htil=7&amp;vop=1&amp;pid=be107c122&amp;color=0,0,0&amp;bbb=1&amp;hs=1"/>
          <p:cNvSpPr/>
          <p:nvPr/>
        </p:nvSpPr>
        <p:spPr>
          <a:xfrm>
            <a:off x="832104" y="2707832"/>
            <a:ext cx="813816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（1）画出木箱的受力分析图；</a:t>
            </a:r>
            <a:endParaRPr lang="en-US" altLang="zh-CN" sz="1800" dirty="0"/>
          </a:p>
        </p:txBody>
      </p:sp>
      <p:sp>
        <p:nvSpPr>
          <p:cNvPr id="5" name="QO_5_AN.30_1#db71adf41?vop=1&amp;pid=be107c122&amp;color=0,0,0&amp;bbb=1&amp;hs=1"/>
          <p:cNvSpPr/>
          <p:nvPr/>
        </p:nvSpPr>
        <p:spPr>
          <a:xfrm>
            <a:off x="832104" y="3114295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见解析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S.31_1#db71adf41?vop=1&amp;pid=be107c122&amp;color=0,0,0&amp;bbb=1"/>
              <p:cNvSpPr/>
              <p:nvPr/>
            </p:nvSpPr>
            <p:spPr>
              <a:xfrm>
                <a:off x="832104" y="352958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【解析】木箱受拉力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、重力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、地面的支持力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和阻力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f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作用，受力分析如图所示.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5_AS.31_1#db71adf41?vop=1&amp;pid=be107c122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29585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QO_5_AS.31_2#db71adf41?vop=1&amp;pid=be107c122&amp;color=0,0,0&amp;tib=255,255,255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7760" y="4029902"/>
            <a:ext cx="2313432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2_1#ed82096e6?vop=1&amp;pid=be107c122&amp;color=0,0,0&amp;bt=1&amp;bbb=1"/>
          <p:cNvSpPr/>
          <p:nvPr/>
        </p:nvSpPr>
        <p:spPr>
          <a:xfrm>
            <a:off x="832104" y="1512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（2）求绳的拉力及地面的阻力分别对木箱做的功；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3_1#ed82096e6?vop=1&amp;pid=be107c122&amp;color=0,0,0&amp;bbb=1"/>
              <p:cNvSpPr/>
              <p:nvPr/>
            </p:nvSpPr>
            <p:spPr>
              <a:xfrm>
                <a:off x="832104" y="1920495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33_1#ed82096e6?vop=1&amp;pid=be107c122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56235"/>
              </a:xfrm>
              <a:prstGeom prst="rect">
                <a:avLst/>
              </a:prstGeom>
              <a:blipFill>
                <a:blip r:embed="rId3"/>
                <a:stretch>
                  <a:fillRect l="-810" b="-43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34_1#ed82096e6?vop=1&amp;pid=be107c122&amp;color=0,0,0&amp;bbb=1&amp;hb=1"/>
              <p:cNvSpPr/>
              <p:nvPr/>
            </p:nvSpPr>
            <p:spPr>
              <a:xfrm>
                <a:off x="832104" y="2281112"/>
                <a:ext cx="10533888" cy="7914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【解析】绳的拉力对木箱做的功为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𝐹𝐿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，地面的阻力对木箱做的功为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阻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f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=−400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34_1#ed82096e6?vop=1&amp;pid=be107c122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1112"/>
                <a:ext cx="10533888" cy="791401"/>
              </a:xfrm>
              <a:prstGeom prst="rect">
                <a:avLst/>
              </a:prstGeom>
              <a:blipFill>
                <a:blip r:embed="rId4"/>
                <a:stretch>
                  <a:fillRect l="-1389" b="-169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5_1#49fe95f12?vop=1&amp;pid=be107c122&amp;color=0,0,0&amp;bt=1&amp;bbb=1"/>
          <p:cNvSpPr/>
          <p:nvPr/>
        </p:nvSpPr>
        <p:spPr>
          <a:xfrm>
            <a:off x="832104" y="1512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（3）求合外力对木箱做的总功.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6_1#49fe95f12?vop=1&amp;pid=be107c122&amp;color=0,0,0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36_1#49fe95f12?vop=1&amp;pid=be107c122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3"/>
                <a:stretch>
                  <a:fillRect l="-810" b="-263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37_1#49fe95f12?vop=1&amp;pid=be107c122&amp;color=0,0,0&amp;bbb=1"/>
              <p:cNvSpPr/>
              <p:nvPr/>
            </p:nvSpPr>
            <p:spPr>
              <a:xfrm>
                <a:off x="832104" y="2278635"/>
                <a:ext cx="10533888" cy="38182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【解析】重力和地面对木箱的支持力不做功，合外力对木箱做的总功为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阻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S.37_1#49fe95f12?vop=1&amp;pid=be107c122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381826"/>
              </a:xfrm>
              <a:prstGeom prst="rect">
                <a:avLst/>
              </a:prstGeom>
              <a:blipFill>
                <a:blip r:embed="rId4"/>
                <a:stretch>
                  <a:fillRect l="-1389" b="-354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38_1#b4159b6e1?vop=1&amp;pid=acb834e3e&amp;color=0,0,0&amp;bt=1&amp;bbb=1&amp;hb=1"/>
              <p:cNvSpPr/>
              <p:nvPr/>
            </p:nvSpPr>
            <p:spPr>
              <a:xfrm>
                <a:off x="832104" y="1512000"/>
                <a:ext cx="10533888" cy="1026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在水平面上有一个长度为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的木板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，在木板上正中央放置一个质量为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的小滑块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之间的动摩擦因数为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与水平面之间动摩擦因数为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，系统静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止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可视为质点，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，最大静摩擦力等于滑动摩擦力.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38_1#b4159b6e1?vop=1&amp;pid=acb834e3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026859"/>
              </a:xfrm>
              <a:prstGeom prst="rect">
                <a:avLst/>
              </a:prstGeom>
              <a:blipFill>
                <a:blip r:embed="rId3"/>
                <a:stretch>
                  <a:fillRect l="-1389" t="-2976" r="-1100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38_2#b4159b6e1?vop=1&amp;pid=acb834e3e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48656" y="2657032"/>
            <a:ext cx="1700784" cy="52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39_1#015debebd?vop=1&amp;pid=b4159b6e1&amp;color=0,0,0&amp;bbb=1"/>
              <p:cNvSpPr/>
              <p:nvPr/>
            </p:nvSpPr>
            <p:spPr>
              <a:xfrm>
                <a:off x="832104" y="3317432"/>
                <a:ext cx="10533888" cy="316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（1）若对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施加一个水平向右的恒力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，欲使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上掉下去，求该恒力对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至少要做多少功;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39_1#015debebd?vop=1&amp;pid=b4159b6e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17432"/>
                <a:ext cx="10533888" cy="316230"/>
              </a:xfrm>
              <a:prstGeom prst="rect">
                <a:avLst/>
              </a:prstGeom>
              <a:blipFill>
                <a:blip r:embed="rId5"/>
                <a:stretch>
                  <a:fillRect l="-1389" t="-13462" b="-442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40_1#015debebd?vop=1&amp;pid=b4159b6e1&amp;color=0,0,0&amp;bbb=1"/>
              <p:cNvSpPr/>
              <p:nvPr/>
            </p:nvSpPr>
            <p:spPr>
              <a:xfrm>
                <a:off x="832104" y="3687509"/>
                <a:ext cx="10533888" cy="2984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5_AN.40_1#015debebd?vop=1&amp;pid=b4159b6e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87509"/>
                <a:ext cx="10533888" cy="298450"/>
              </a:xfrm>
              <a:prstGeom prst="rect">
                <a:avLst/>
              </a:prstGeom>
              <a:blipFill>
                <a:blip r:embed="rId6"/>
                <a:stretch>
                  <a:fillRect l="-810" b="-326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S.41_1#015debebd?vop=1&amp;pid=b4159b6e1&amp;color=0,0,0&amp;bbb=1&amp;hb=1"/>
              <p:cNvSpPr/>
              <p:nvPr/>
            </p:nvSpPr>
            <p:spPr>
              <a:xfrm>
                <a:off x="832104" y="3995484"/>
                <a:ext cx="10533888" cy="18526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间的最大静摩擦力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与水平面间的最大静摩擦力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施加一个水平向右的恒力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保持静止，对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，根据牛顿第二定律有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，撤去恒力后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的加速度大小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，撤去恒力后，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恰好滑到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的最右端时速度减为0，此时恒力做功最少，由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撤去恒力前后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的位移之比为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1:3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=0.75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AS.41_1#015debebd?vop=1&amp;pid=b4159b6e1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95484"/>
                <a:ext cx="10533888" cy="1852613"/>
              </a:xfrm>
              <a:prstGeom prst="rect">
                <a:avLst/>
              </a:prstGeom>
              <a:blipFill>
                <a:blip r:embed="rId7"/>
                <a:stretch>
                  <a:fillRect l="-1389" t="-1645" r="-3472" b="-46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2_1#ec72495b5?vop=1&amp;pid=b4159b6e1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施加一个水平向右的恒力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，欲使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上掉下去，求该恒力的最短作用时间.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42_1#ec72495b5?vop=1&amp;pid=b4159b6e1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3_1#ec72495b5?vop=1&amp;pid=b4159b6e1&amp;color=0,0,0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43_1#ec72495b5?vop=1&amp;pid=b4159b6e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4"/>
                <a:stretch>
                  <a:fillRect l="-810" b="-87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44_1#ec72495b5?vop=1&amp;pid=b4159b6e1&amp;color=0,0,0&amp;bbb=1&amp;hb=1"/>
              <p:cNvSpPr/>
              <p:nvPr/>
            </p:nvSpPr>
            <p:spPr>
              <a:xfrm>
                <a:off x="832104" y="2278635"/>
                <a:ext cx="10533888" cy="1841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能保持相对静止的最大加速度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，假设施加恒力后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一起加速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一起加速，设加速时间为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，撤去恒力后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分析有减速的加速度大小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分析有减速的加速度大小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先停止，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停止在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的最右端时，恒力的作用时间最短，则有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44_1#ec72495b5?vop=1&amp;pid=b4159b6e1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1841500"/>
              </a:xfrm>
              <a:prstGeom prst="rect">
                <a:avLst/>
              </a:prstGeom>
              <a:blipFill>
                <a:blip r:embed="rId5"/>
                <a:stretch>
                  <a:fillRect l="-1389" r="-810" b="-26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acb834e3e.fixed?pid=513961388&amp;color=255,240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第八章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机械能守恒定律</a:t>
            </a:r>
            <a:endParaRPr lang="en-US" altLang="zh-CN" sz="4400" dirty="0"/>
          </a:p>
        </p:txBody>
      </p:sp>
      <p:sp>
        <p:nvSpPr>
          <p:cNvPr id="3" name="C_3_BD#acb834e3e.fixed?pid=513961388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第1~2节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节测上分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77beb0848?vop=1&amp;pid=acb834e3e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如图所示，一质量为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的同学正准备引体向上，他两手紧握单杠，两脚离地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.引体向上过程中该同学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身体无摆动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，身体始终竖直且上升的最大高度为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.该同学1分钟内完成8次引体向上，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_1#77beb0848?vop=1&amp;pid=acb834e3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157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77beb0848.bracket?vop=1&amp;pid=acb834e3e&amp;color=0,0,0&amp;vpa=1"/>
          <p:cNvSpPr/>
          <p:nvPr/>
        </p:nvSpPr>
        <p:spPr>
          <a:xfrm>
            <a:off x="2844260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4_BD.1_2#77beb0848?htil=1&amp;vop=1&amp;pid=acb834e3e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3813" y="2834832"/>
            <a:ext cx="941832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3#77beb0848.choices?htil=1&amp;vop=1&amp;pid=acb834e3e&amp;color=0,0,0&amp;bbb=1"/>
              <p:cNvSpPr/>
              <p:nvPr/>
            </p:nvSpPr>
            <p:spPr>
              <a:xfrm>
                <a:off x="832104" y="2754822"/>
                <a:ext cx="9509760" cy="16040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该同学悬垂时，若增加两手间的距离，单杠对人的支持力增大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一次完整的引体向上过程中重力对人做负功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在身体被往上拉的过程中，单杠对人不做功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1分钟内该同学身体被往上拉时克服重力做功的平均功率是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_3#77beb0848.choices?htil=1&amp;vop=1&amp;pid=acb834e3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54822"/>
                <a:ext cx="9509760" cy="1604010"/>
              </a:xfrm>
              <a:prstGeom prst="rect">
                <a:avLst/>
              </a:prstGeom>
              <a:blipFill>
                <a:blip r:embed="rId5"/>
                <a:stretch>
                  <a:fillRect l="-1538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_1#77beb0848?vop=1&amp;pid=acb834e3e&amp;color=0,0,0&amp;bt=1&amp;bbb=1&amp;hb=1"/>
              <p:cNvSpPr/>
              <p:nvPr/>
            </p:nvSpPr>
            <p:spPr>
              <a:xfrm>
                <a:off x="832104" y="1512000"/>
                <a:ext cx="10533888" cy="29342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【解析】悬垂时单杠对人的支持力与人的重力大小相等，不随两手间的距离改变而改变，故A错误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；上引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过程中重力方向与位移方向相反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，重力做负功，下放过程中重力方向与位移方向相同，重力做正功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者绝对值相等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，所以一个完整的引体向上过程中重力所做的总功为零，故B错误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；在身体被往上拉的过程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，单杠对人的作用力的作用点在手上，但没有位移，则单杠对人的作用力不做功，故C正确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；该同学质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，一次引体向上上引过程重心变化的高度为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，则一次引体向上上引过程中该同学克服重力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=50×10×0.4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，由题意可知，在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1分钟内该同学身体被往上拉时克服重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力做功的平均功率为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CN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总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8×200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den>
                    </m:f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≈26.7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3_1#77beb0848?vop=1&amp;pid=acb834e3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934272"/>
              </a:xfrm>
              <a:prstGeom prst="rect">
                <a:avLst/>
              </a:prstGeom>
              <a:blipFill>
                <a:blip r:embed="rId3"/>
                <a:stretch>
                  <a:fillRect l="-1389" r="-1331" b="-29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8c982dd57?vop=1&amp;pid=acb834e3e&amp;color=0,0,0&amp;bt=1&amp;bbb=1&amp;hb=1"/>
              <p:cNvSpPr/>
              <p:nvPr/>
            </p:nvSpPr>
            <p:spPr>
              <a:xfrm>
                <a:off x="832104" y="1508760"/>
                <a:ext cx="10533888" cy="1084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电动玩具汽车启动时，以额定功率沿水平轨道直线加速并达到最大速度，其加速度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与速度倒数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系图像如图所示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.已知电动玩具汽车受到的阻力大小恒为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.则电动玩具汽车的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额定功率和最大速度分别为(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4_1#8c982dd57?vop=1&amp;pid=acb834e3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084580"/>
              </a:xfrm>
              <a:prstGeom prst="rect">
                <a:avLst/>
              </a:prstGeom>
              <a:blipFill>
                <a:blip r:embed="rId3"/>
                <a:stretch>
                  <a:fillRect l="-1389" t="-2825" r="-1389" b="-135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8c982dd57.bracket?vop=1&amp;pid=acb834e3e&amp;color=0,0,0&amp;vpa=2"/>
          <p:cNvSpPr/>
          <p:nvPr/>
        </p:nvSpPr>
        <p:spPr>
          <a:xfrm>
            <a:off x="3758660" y="2259711"/>
            <a:ext cx="331788" cy="3252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8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4_BD.4_2#8c982dd57?vop=1&amp;pid=acb834e3e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02352" y="2725991"/>
            <a:ext cx="1993392" cy="127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_3#8c982dd57.choices?vop=1&amp;pid=acb834e3e&amp;color=0,0,0&amp;bbb=1"/>
              <p:cNvSpPr/>
              <p:nvPr/>
            </p:nvSpPr>
            <p:spPr>
              <a:xfrm>
                <a:off x="832104" y="4135691"/>
                <a:ext cx="10533888" cy="3276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900"/>
                  </a:lnSpc>
                  <a:tabLst>
                    <a:tab pos="2703322" algn="l"/>
                    <a:tab pos="5368544" algn="l"/>
                    <a:tab pos="80464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4_3#8c982dd57.choices?vop=1&amp;pid=acb834e3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35691"/>
                <a:ext cx="10533888" cy="327660"/>
              </a:xfrm>
              <a:prstGeom prst="rect">
                <a:avLst/>
              </a:prstGeom>
              <a:blipFill>
                <a:blip r:embed="rId5"/>
                <a:stretch>
                  <a:fillRect l="-1389" t="-7407" b="-444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6_1#8c982dd57?vop=1&amp;pid=acb834e3e&amp;color=0,0,0&amp;bbb=1&amp;hb=1"/>
              <p:cNvSpPr/>
              <p:nvPr/>
            </p:nvSpPr>
            <p:spPr>
              <a:xfrm>
                <a:off x="832104" y="4464367"/>
                <a:ext cx="10533888" cy="1557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【解析】设电动玩具汽车的额定功率为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，受到的阻力大小为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，根据牛顿第二定律可得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𝐹𝑣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，两式联立可得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，当牵引力与阻力大小相等时，速度到达最大，则有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6_1#8c982dd57?vop=1&amp;pid=acb834e3e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64367"/>
                <a:ext cx="10533888" cy="1557655"/>
              </a:xfrm>
              <a:prstGeom prst="rect">
                <a:avLst/>
              </a:prstGeom>
              <a:blipFill>
                <a:blip r:embed="rId6"/>
                <a:stretch>
                  <a:fillRect l="-1389" t="-781" r="-3125" b="-89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_1#ba6013438?vop=1&amp;pid=acb834e3e&amp;color=0,0,0&amp;bt=1&amp;bbb=1&amp;hb=1"/>
              <p:cNvSpPr/>
              <p:nvPr/>
            </p:nvSpPr>
            <p:spPr>
              <a:xfrm>
                <a:off x="832104" y="1512000"/>
                <a:ext cx="10533888" cy="703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如图所示，滑块以速率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沿斜面由底端向上滑行，至某一位置后返回，回到出发点时的速率变为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则下列说法中正确的是(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7_1#ba6013438?vop=1&amp;pid=acb834e3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03580"/>
              </a:xfrm>
              <a:prstGeom prst="rect">
                <a:avLst/>
              </a:prstGeom>
              <a:blipFill>
                <a:blip r:embed="rId3"/>
                <a:stretch>
                  <a:fillRect l="-1389" t="-1739" b="-208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8_1#ba6013438.bracket?vop=1&amp;pid=acb834e3e&amp;color=0,0,0&amp;vpa=3"/>
          <p:cNvSpPr/>
          <p:nvPr/>
        </p:nvSpPr>
        <p:spPr>
          <a:xfrm>
            <a:off x="4507643" y="1879856"/>
            <a:ext cx="331788" cy="3252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8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4_BD.7_2#ba6013438?htil=2&amp;vop=1&amp;pid=acb834e3e&amp;color=0,0,0&amp;tib=255,255,255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57232" y="2016508"/>
            <a:ext cx="1517904" cy="66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4_BD.7_3#ba6013438.choices?htil=2&amp;vop=1&amp;pid=acb834e3e&amp;color=0,0,0&amp;bbb=1&amp;hs=1"/>
          <p:cNvSpPr/>
          <p:nvPr/>
        </p:nvSpPr>
        <p:spPr>
          <a:xfrm>
            <a:off x="832104" y="2220025"/>
            <a:ext cx="8933688" cy="1465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全过程中摩擦力做功为零</a:t>
            </a:r>
            <a:endParaRPr lang="en-US" altLang="zh-CN" sz="1800" dirty="0"/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在上滑和下滑两过程中，摩擦力做功不相等</a:t>
            </a:r>
            <a:endParaRPr lang="en-US" altLang="zh-CN" sz="1800" dirty="0"/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在上滑过程中摩擦力的平均功率大于下滑过程中摩擦力的平均功率</a:t>
            </a:r>
            <a:endParaRPr lang="en-US" altLang="zh-CN" sz="1800" dirty="0"/>
          </a:p>
          <a:p>
            <a:pPr latinLnBrk="1"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滑块上滑过程中摩擦力做负功，下滑过程中摩擦力做正功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9_1#ba6013438?vop=1&amp;pid=acb834e3e&amp;color=0,0,0&amp;bbb=1&amp;hb=1&amp;hs=1"/>
              <p:cNvSpPr/>
              <p:nvPr/>
            </p:nvSpPr>
            <p:spPr>
              <a:xfrm>
                <a:off x="832104" y="3680525"/>
                <a:ext cx="10533888" cy="2230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【解析】设滑块与斜面间的摩擦力大小为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，全过程中摩擦力做功为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𝑓𝑠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为滑块运动到最高处时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的位移大小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，故A错误；在上滑和下滑两过程中，摩擦力做功相等，均为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𝑓𝑠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为斜面与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水平方向的夹角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为滑块与斜面间的动摩擦因数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，则滑块上滑过程中的加速度大小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，下滑过程中的加速度大小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，则上滑的加速度大于下滑的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加速度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可知，上滑的时间小于下滑的时间，根据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，可知在上滑过程中摩擦力的平均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功率大于下滑过程中摩擦力的平均功率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，故C正确；滑块上滑过程和下滑过程中摩擦力均做负功，故D错误.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9_1#ba6013438?vop=1&amp;pid=acb834e3e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80525"/>
                <a:ext cx="10533888" cy="2230755"/>
              </a:xfrm>
              <a:prstGeom prst="rect">
                <a:avLst/>
              </a:prstGeom>
              <a:blipFill>
                <a:blip r:embed="rId5"/>
                <a:stretch>
                  <a:fillRect l="-1389" t="-546" r="-2778" b="-60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0_1#3143576b5?vop=1&amp;pid=acb834e3e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如图所示，某同学到超市购物后由于赶时间，便用大小为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、方向与水平面成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角斜向上的拉力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拉购物篮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，以大小为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的加速度在水平地面上从静止开始匀加速前进（加速时间大于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），则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0_1#3143576b5?vop=1&amp;pid=acb834e3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1_1#3143576b5.bracket?vop=1&amp;pid=acb834e3e&amp;color=0,0,0&amp;vpa=4"/>
          <p:cNvSpPr/>
          <p:nvPr/>
        </p:nvSpPr>
        <p:spPr>
          <a:xfrm>
            <a:off x="1015460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4_BD.10_2#3143576b5?vop=1&amp;pid=acb834e3e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0680" y="2834832"/>
            <a:ext cx="1307592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0_3#3143576b5.choices?vop=1&amp;pid=acb834e3e&amp;color=0,0,0&amp;bbb=1"/>
              <p:cNvSpPr/>
              <p:nvPr/>
            </p:nvSpPr>
            <p:spPr>
              <a:xfrm>
                <a:off x="832104" y="4206432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内拉力所做的功为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内拉力的平均功率为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末拉力做功的瞬时功率为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由于阻力大小未知，拉力的功率不能确定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0_3#3143576b5.choices?vop=1&amp;pid=acb834e3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206432"/>
                <a:ext cx="10533888" cy="770255"/>
              </a:xfrm>
              <a:prstGeom prst="rect">
                <a:avLst/>
              </a:prstGeom>
              <a:blipFill>
                <a:blip r:embed="rId5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2_1#3143576b5?vop=1&amp;pid=acb834e3e&amp;color=0,0,0&amp;bbb=1&amp;hb=1">
                <a:extLst>
                  <a:ext uri="{FF2B5EF4-FFF2-40B4-BE49-F238E27FC236}">
                    <a16:creationId xmlns:a16="http://schemas.microsoft.com/office/drawing/2014/main" id="{4B69ED14-BC00-C531-484B-FCD1755D75DC}"/>
                  </a:ext>
                </a:extLst>
              </p:cNvPr>
              <p:cNvSpPr/>
              <p:nvPr/>
            </p:nvSpPr>
            <p:spPr>
              <a:xfrm>
                <a:off x="832104" y="1512000"/>
                <a:ext cx="10533888" cy="1624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内前进的距离为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，拉力所做的功为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内拉力的平均功率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末购物篮的速度大小为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末拉力做功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的瞬时功率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𝐹𝑣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，故C正确；虽然阻力大小未知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，但拉力大小和拉力与运动方向间的夹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角已知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，且运动速度和位移可算出，所以拉力的功率可算出，故D错误.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2_1#3143576b5?vop=1&amp;pid=acb834e3e&amp;color=0,0,0&amp;bbb=1&amp;hb=1">
                <a:extLst>
                  <a:ext uri="{FF2B5EF4-FFF2-40B4-BE49-F238E27FC236}">
                    <a16:creationId xmlns:a16="http://schemas.microsoft.com/office/drawing/2014/main" id="{4B69ED14-BC00-C531-484B-FCD1755D75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24330"/>
              </a:xfrm>
              <a:prstGeom prst="rect">
                <a:avLst/>
              </a:prstGeom>
              <a:blipFill>
                <a:blip r:embed="rId2"/>
                <a:stretch>
                  <a:fillRect l="-1389" r="-1215" b="-90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601237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82c64bf7c?vop=1&amp;pid=acb834e3e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复兴号动车组在世界上首次实现速度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350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自动驾驶功能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，成为我国高铁自主创新的又一重大标志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性成果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.一列动车的初速度为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，以额定功率在平直轨道上运动，经过一段时间动车达到最大速度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行驶过程中动车所受的阻力恒定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，则车速为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时动车的加速度大小之比为(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3_1#82c64bf7c?vop=1&amp;pid=acb834e3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868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4_1#82c64bf7c.bracket?vop=1&amp;pid=acb834e3e&amp;color=0,0,0&amp;vpa=5"/>
          <p:cNvSpPr/>
          <p:nvPr/>
        </p:nvSpPr>
        <p:spPr>
          <a:xfrm>
            <a:off x="8913462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3_2#82c64bf7c.choices?vop=1&amp;pid=acb834e3e&amp;color=0,0,0&amp;bbb=1"/>
              <p:cNvSpPr/>
              <p:nvPr/>
            </p:nvSpPr>
            <p:spPr>
              <a:xfrm>
                <a:off x="832104" y="2749805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96972" algn="l"/>
                    <a:tab pos="5368544" algn="l"/>
                    <a:tab pos="80528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2:1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3:1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4:1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3:2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3_2#82c64bf7c.choices?vop=1&amp;pid=acb834e3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9805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5_1#82c64bf7c?vop=1&amp;pid=acb834e3e&amp;color=0,0,0&amp;bbb=1&amp;hb=1"/>
              <p:cNvSpPr/>
              <p:nvPr/>
            </p:nvSpPr>
            <p:spPr>
              <a:xfrm>
                <a:off x="832104" y="3110422"/>
                <a:ext cx="10533888" cy="13087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【解析】动车以额定功率在平直轨道上运动，动车达到最大速度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时加速度为零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，牵引力大小等于阻力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，当车速为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时，由运动过程中功率为额定功率有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，由牛顿第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二定律有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，联立各式解得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15_1#82c64bf7c?vop=1&amp;pid=acb834e3e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0422"/>
                <a:ext cx="10533888" cy="1308799"/>
              </a:xfrm>
              <a:prstGeom prst="rect">
                <a:avLst/>
              </a:prstGeom>
              <a:blipFill>
                <a:blip r:embed="rId5"/>
                <a:stretch>
                  <a:fillRect l="-1389" r="-1505" b="-3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1735</Words>
  <Application>Microsoft Office PowerPoint</Application>
  <PresentationFormat>宽屏</PresentationFormat>
  <Paragraphs>152</Paragraphs>
  <Slides>19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2025-10-29T06:15:13Z</dcterms:created>
  <dcterms:modified xsi:type="dcterms:W3CDTF">2025-10-29T06:22:00Z</dcterms:modified>
  <cp:category/>
  <cp:contentStatus/>
</cp:coreProperties>
</file>